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61" r:id="rId2"/>
    <p:sldId id="362" r:id="rId3"/>
    <p:sldId id="350" r:id="rId4"/>
    <p:sldId id="354" r:id="rId5"/>
    <p:sldId id="355" r:id="rId6"/>
    <p:sldId id="352" r:id="rId7"/>
    <p:sldId id="358" r:id="rId8"/>
    <p:sldId id="360" r:id="rId9"/>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84" d="100"/>
          <a:sy n="84" d="100"/>
        </p:scale>
        <p:origin x="1382"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6C011CD3-7CFF-49E4-814F-8FF4E5819514}" type="datetimeFigureOut">
              <a:rPr lang="nl-NL" smtClean="0"/>
              <a:t>7-5-2019</a:t>
            </a:fld>
            <a:endParaRPr lang="nl-NL"/>
          </a:p>
        </p:txBody>
      </p:sp>
      <p:sp>
        <p:nvSpPr>
          <p:cNvPr id="4" name="Tijdelijke aanduiding voor voettekst 3"/>
          <p:cNvSpPr>
            <a:spLocks noGrp="1"/>
          </p:cNvSpPr>
          <p:nvPr>
            <p:ph type="ftr" sz="quarter" idx="2"/>
          </p:nvPr>
        </p:nvSpPr>
        <p:spPr>
          <a:xfrm>
            <a:off x="0" y="9428585"/>
            <a:ext cx="2889938"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5"/>
            <a:ext cx="2889938" cy="498055"/>
          </a:xfrm>
          <a:prstGeom prst="rect">
            <a:avLst/>
          </a:prstGeom>
        </p:spPr>
        <p:txBody>
          <a:bodyPr vert="horz" lIns="91440" tIns="45720" rIns="91440" bIns="45720" rtlCol="0" anchor="b"/>
          <a:lstStyle>
            <a:lvl1pPr algn="r">
              <a:defRPr sz="1200"/>
            </a:lvl1pPr>
          </a:lstStyle>
          <a:p>
            <a:fld id="{B4ED00C6-A7DF-4CF1-AD2E-1ACF47B60CB1}" type="slidenum">
              <a:rPr lang="nl-NL" smtClean="0"/>
              <a:t>‹nr.›</a:t>
            </a:fld>
            <a:endParaRPr lang="nl-NL"/>
          </a:p>
        </p:txBody>
      </p:sp>
    </p:spTree>
    <p:extLst>
      <p:ext uri="{BB962C8B-B14F-4D97-AF65-F5344CB8AC3E}">
        <p14:creationId xmlns:p14="http://schemas.microsoft.com/office/powerpoint/2010/main" val="3945636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0EB614CD-57F7-4938-8A1A-DECCA4CEFBF4}" type="datetimeFigureOut">
              <a:rPr lang="nl-NL" smtClean="0"/>
              <a:t>7-5-2019</a:t>
            </a:fld>
            <a:endParaRPr lang="nl-NL"/>
          </a:p>
        </p:txBody>
      </p:sp>
      <p:sp>
        <p:nvSpPr>
          <p:cNvPr id="4" name="Tijdelijke aanduiding voor dia-afbeelding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76789"/>
            <a:ext cx="5335588" cy="3908425"/>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029328F5-0CCF-4D7A-9DA3-DD3B553B36CC}" type="slidenum">
              <a:rPr lang="nl-NL" smtClean="0"/>
              <a:t>‹nr.›</a:t>
            </a:fld>
            <a:endParaRPr lang="nl-NL"/>
          </a:p>
        </p:txBody>
      </p:sp>
    </p:spTree>
    <p:extLst>
      <p:ext uri="{BB962C8B-B14F-4D97-AF65-F5344CB8AC3E}">
        <p14:creationId xmlns:p14="http://schemas.microsoft.com/office/powerpoint/2010/main" val="87000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7-5-2019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7-5-2019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6629"/>
          </a:xfrm>
          <a:prstGeom prst="rect">
            <a:avLst/>
          </a:prstGeom>
        </p:spPr>
      </p:pic>
      <p:pic>
        <p:nvPicPr>
          <p:cNvPr id="4" name="Afbeelding 3"/>
          <p:cNvPicPr>
            <a:picLocks noChangeAspect="1"/>
          </p:cNvPicPr>
          <p:nvPr/>
        </p:nvPicPr>
        <p:blipFill>
          <a:blip r:embed="rId3"/>
          <a:stretch>
            <a:fillRect/>
          </a:stretch>
        </p:blipFill>
        <p:spPr>
          <a:xfrm>
            <a:off x="1249392" y="3105884"/>
            <a:ext cx="6645216" cy="646232"/>
          </a:xfrm>
          <a:prstGeom prst="rect">
            <a:avLst/>
          </a:prstGeom>
        </p:spPr>
      </p:pic>
      <p:pic>
        <p:nvPicPr>
          <p:cNvPr id="5" name="Afbeelding 4"/>
          <p:cNvPicPr>
            <a:picLocks noChangeAspect="1"/>
          </p:cNvPicPr>
          <p:nvPr/>
        </p:nvPicPr>
        <p:blipFill>
          <a:blip r:embed="rId3"/>
          <a:stretch>
            <a:fillRect/>
          </a:stretch>
        </p:blipFill>
        <p:spPr>
          <a:xfrm>
            <a:off x="2123728" y="1412776"/>
            <a:ext cx="6645216" cy="646232"/>
          </a:xfrm>
          <a:prstGeom prst="rect">
            <a:avLst/>
          </a:prstGeom>
        </p:spPr>
      </p:pic>
      <p:sp>
        <p:nvSpPr>
          <p:cNvPr id="6" name="Titel 1"/>
          <p:cNvSpPr txBox="1">
            <a:spLocks/>
          </p:cNvSpPr>
          <p:nvPr/>
        </p:nvSpPr>
        <p:spPr>
          <a:xfrm>
            <a:off x="1331640" y="764704"/>
            <a:ext cx="6645424" cy="280831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r>
              <a:rPr lang="nl-NL" sz="6000" b="1" dirty="0" smtClean="0"/>
              <a:t>Inkomen 2</a:t>
            </a:r>
          </a:p>
          <a:p>
            <a:r>
              <a:rPr lang="nl-NL" sz="1800" b="1" dirty="0" smtClean="0"/>
              <a:t>IBS - produceren</a:t>
            </a:r>
          </a:p>
          <a:p>
            <a:endParaRPr lang="nl-NL" sz="3900" b="1" dirty="0" smtClean="0"/>
          </a:p>
          <a:p>
            <a:endParaRPr lang="nl-NL" sz="3900" b="1" dirty="0"/>
          </a:p>
          <a:p>
            <a:endParaRPr lang="nl-NL" sz="3900" b="1" dirty="0" smtClean="0"/>
          </a:p>
          <a:p>
            <a:r>
              <a:rPr lang="nl-NL" sz="2000" b="1" dirty="0" smtClean="0">
                <a:solidFill>
                  <a:schemeClr val="tx1">
                    <a:lumMod val="50000"/>
                    <a:lumOff val="50000"/>
                  </a:schemeClr>
                </a:solidFill>
                <a:latin typeface="Bodoni MT" panose="02070603080606020203" pitchFamily="18" charset="0"/>
              </a:rPr>
              <a:t>- </a:t>
            </a:r>
            <a:r>
              <a:rPr lang="nl-NL" sz="2000" b="1" i="1" dirty="0" smtClean="0">
                <a:solidFill>
                  <a:schemeClr val="tx1">
                    <a:lumMod val="50000"/>
                    <a:lumOff val="50000"/>
                  </a:schemeClr>
                </a:solidFill>
                <a:latin typeface="Bodoni MT" panose="02070603080606020203" pitchFamily="18" charset="0"/>
              </a:rPr>
              <a:t>Wat heb ik aan geld, ik heb veel meer aan brood -</a:t>
            </a:r>
          </a:p>
          <a:p>
            <a:endParaRPr lang="nl-NL" sz="2000" b="1" i="1" dirty="0"/>
          </a:p>
        </p:txBody>
      </p:sp>
    </p:spTree>
    <p:extLst>
      <p:ext uri="{BB962C8B-B14F-4D97-AF65-F5344CB8AC3E}">
        <p14:creationId xmlns:p14="http://schemas.microsoft.com/office/powerpoint/2010/main" val="1233912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a:t>
            </a:r>
            <a:endParaRPr lang="nl-NL" dirty="0"/>
          </a:p>
        </p:txBody>
      </p:sp>
      <p:sp>
        <p:nvSpPr>
          <p:cNvPr id="3" name="Tijdelijke aanduiding voor inhoud 2"/>
          <p:cNvSpPr>
            <a:spLocks noGrp="1"/>
          </p:cNvSpPr>
          <p:nvPr>
            <p:ph idx="1"/>
          </p:nvPr>
        </p:nvSpPr>
        <p:spPr>
          <a:xfrm>
            <a:off x="2051720" y="1124744"/>
            <a:ext cx="6635080" cy="4929411"/>
          </a:xfrm>
        </p:spPr>
        <p:txBody>
          <a:bodyPr/>
          <a:lstStyle/>
          <a:p>
            <a:pPr marL="514350" indent="-514350">
              <a:buFont typeface="+mj-lt"/>
              <a:buAutoNum type="arabicPeriod"/>
            </a:pPr>
            <a:r>
              <a:rPr lang="nl-NL" dirty="0" smtClean="0"/>
              <a:t>Wat is economie?</a:t>
            </a:r>
            <a:endParaRPr lang="nl-NL" dirty="0"/>
          </a:p>
        </p:txBody>
      </p:sp>
      <p:pic>
        <p:nvPicPr>
          <p:cNvPr id="5122" name="Picture 2" descr="Afbeeldingsresultaat voor economie loesj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3397346"/>
            <a:ext cx="2336139" cy="330466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2051720" y="2307145"/>
            <a:ext cx="3960440" cy="2400657"/>
          </a:xfrm>
          <a:prstGeom prst="rect">
            <a:avLst/>
          </a:prstGeom>
          <a:noFill/>
          <a:ln w="25400">
            <a:solidFill>
              <a:schemeClr val="tx1"/>
            </a:solidFill>
          </a:ln>
        </p:spPr>
        <p:txBody>
          <a:bodyPr wrap="square" rtlCol="0">
            <a:spAutoFit/>
          </a:bodyPr>
          <a:lstStyle/>
          <a:p>
            <a:pPr marL="114300" indent="0" algn="ctr">
              <a:lnSpc>
                <a:spcPct val="150000"/>
              </a:lnSpc>
              <a:spcAft>
                <a:spcPts val="0"/>
              </a:spcAft>
              <a:buNone/>
            </a:pPr>
            <a:r>
              <a:rPr lang="nl-NL" sz="2000" b="1" dirty="0">
                <a:solidFill>
                  <a:srgbClr val="232B69"/>
                </a:solidFill>
              </a:rPr>
              <a:t>De economie bestudeert keuzes die mensen maken bij de productie, consumptie en distributie van schaarse goederen en diensten</a:t>
            </a:r>
            <a:r>
              <a:rPr lang="nl-NL" sz="2000" b="1" dirty="0">
                <a:solidFill>
                  <a:srgbClr val="222222"/>
                </a:solidFill>
              </a:rPr>
              <a:t>.</a:t>
            </a:r>
            <a:endParaRPr lang="nl-NL" sz="2000" b="1" dirty="0"/>
          </a:p>
        </p:txBody>
      </p:sp>
      <p:sp>
        <p:nvSpPr>
          <p:cNvPr id="5" name="Pijl-rechts 4"/>
          <p:cNvSpPr/>
          <p:nvPr/>
        </p:nvSpPr>
        <p:spPr>
          <a:xfrm rot="5400000">
            <a:off x="4304540" y="1699069"/>
            <a:ext cx="587504"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623016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a:xfrm>
            <a:off x="3635896" y="1268760"/>
            <a:ext cx="4896544" cy="3096343"/>
          </a:xfrm>
        </p:spPr>
        <p:txBody>
          <a:bodyPr>
            <a:normAutofit fontScale="92500" lnSpcReduction="20000"/>
          </a:bodyPr>
          <a:lstStyle/>
          <a:p>
            <a:pPr marL="457200" indent="-457200">
              <a:buFont typeface="+mj-lt"/>
              <a:buAutoNum type="arabicPeriod"/>
            </a:pPr>
            <a:r>
              <a:rPr lang="nl-NL" sz="2000" dirty="0" smtClean="0"/>
              <a:t>Geef een omschrijving van de volgende begrippen:</a:t>
            </a:r>
          </a:p>
          <a:p>
            <a:pPr lvl="1">
              <a:buFont typeface="Wingdings" panose="05000000000000000000" pitchFamily="2" charset="2"/>
              <a:buChar char="ü"/>
            </a:pPr>
            <a:r>
              <a:rPr lang="nl-NL" sz="1600" dirty="0" smtClean="0"/>
              <a:t>Productie</a:t>
            </a:r>
          </a:p>
          <a:p>
            <a:pPr lvl="1">
              <a:buFont typeface="Wingdings" panose="05000000000000000000" pitchFamily="2" charset="2"/>
              <a:buChar char="ü"/>
            </a:pPr>
            <a:r>
              <a:rPr lang="nl-NL" sz="1600" dirty="0" smtClean="0"/>
              <a:t>Consumptie</a:t>
            </a:r>
          </a:p>
          <a:p>
            <a:pPr lvl="1">
              <a:buFont typeface="Wingdings" panose="05000000000000000000" pitchFamily="2" charset="2"/>
              <a:buChar char="ü"/>
            </a:pPr>
            <a:r>
              <a:rPr lang="nl-NL" sz="1600" dirty="0" smtClean="0"/>
              <a:t>Distributie</a:t>
            </a:r>
          </a:p>
          <a:p>
            <a:pPr marL="457200" indent="-457200">
              <a:buFont typeface="+mj-lt"/>
              <a:buAutoNum type="arabicPeriod"/>
            </a:pPr>
            <a:r>
              <a:rPr lang="nl-NL" sz="2000" dirty="0" smtClean="0"/>
              <a:t>Wat is het verschil tussen een producent en een consument?</a:t>
            </a:r>
          </a:p>
          <a:p>
            <a:pPr marL="457200" indent="-457200">
              <a:buFont typeface="+mj-lt"/>
              <a:buAutoNum type="arabicPeriod"/>
            </a:pPr>
            <a:r>
              <a:rPr lang="nl-NL" sz="2000" dirty="0" smtClean="0"/>
              <a:t>Wat is het verschil tussen gebruik en verbruik?</a:t>
            </a:r>
          </a:p>
          <a:p>
            <a:pPr marL="457200" indent="-457200">
              <a:buAutoNum type="arabicPeriod"/>
            </a:pPr>
            <a:r>
              <a:rPr lang="nl-NL" sz="2000" dirty="0" smtClean="0"/>
              <a:t>Wanneer is een product schaars voor jou?</a:t>
            </a:r>
            <a:endParaRPr lang="nl-NL" sz="2000" dirty="0"/>
          </a:p>
        </p:txBody>
      </p:sp>
      <p:sp>
        <p:nvSpPr>
          <p:cNvPr id="4" name="Tekstvak 3"/>
          <p:cNvSpPr txBox="1"/>
          <p:nvPr/>
        </p:nvSpPr>
        <p:spPr>
          <a:xfrm>
            <a:off x="323528" y="980728"/>
            <a:ext cx="2160240" cy="1477328"/>
          </a:xfrm>
          <a:prstGeom prst="rect">
            <a:avLst/>
          </a:prstGeom>
          <a:noFill/>
          <a:ln w="25400">
            <a:solidFill>
              <a:schemeClr val="tx1"/>
            </a:solidFill>
          </a:ln>
        </p:spPr>
        <p:txBody>
          <a:bodyPr wrap="square" rtlCol="0">
            <a:spAutoFit/>
          </a:bodyPr>
          <a:lstStyle/>
          <a:p>
            <a:pPr marL="114300" indent="0" algn="ctr">
              <a:lnSpc>
                <a:spcPct val="150000"/>
              </a:lnSpc>
              <a:spcAft>
                <a:spcPts val="0"/>
              </a:spcAft>
              <a:buNone/>
            </a:pPr>
            <a:r>
              <a:rPr lang="nl-NL" sz="1200" b="1" dirty="0">
                <a:solidFill>
                  <a:srgbClr val="232B69"/>
                </a:solidFill>
              </a:rPr>
              <a:t>De economie bestudeert keuzes die mensen maken bij de productie, consumptie en distributie van schaarse goederen en diensten</a:t>
            </a:r>
            <a:r>
              <a:rPr lang="nl-NL" sz="1200" b="1" dirty="0">
                <a:solidFill>
                  <a:srgbClr val="222222"/>
                </a:solidFill>
              </a:rPr>
              <a:t>.</a:t>
            </a:r>
            <a:endParaRPr lang="nl-NL" sz="1200" b="1" dirty="0"/>
          </a:p>
        </p:txBody>
      </p:sp>
    </p:spTree>
    <p:extLst>
      <p:ext uri="{BB962C8B-B14F-4D97-AF65-F5344CB8AC3E}">
        <p14:creationId xmlns:p14="http://schemas.microsoft.com/office/powerpoint/2010/main" val="39391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B0799C-7014-4F08-B2CC-93250B12CB24}"/>
              </a:ext>
            </a:extLst>
          </p:cNvPr>
          <p:cNvSpPr>
            <a:spLocks noGrp="1"/>
          </p:cNvSpPr>
          <p:nvPr>
            <p:ph type="title"/>
          </p:nvPr>
        </p:nvSpPr>
        <p:spPr/>
        <p:txBody>
          <a:bodyPr/>
          <a:lstStyle/>
          <a:p>
            <a:r>
              <a:rPr lang="nl-NL" dirty="0"/>
              <a:t>Productie, Consumptie, Distributie</a:t>
            </a:r>
          </a:p>
        </p:txBody>
      </p:sp>
      <p:sp>
        <p:nvSpPr>
          <p:cNvPr id="3" name="Tijdelijke aanduiding voor inhoud 2">
            <a:extLst>
              <a:ext uri="{FF2B5EF4-FFF2-40B4-BE49-F238E27FC236}">
                <a16:creationId xmlns:a16="http://schemas.microsoft.com/office/drawing/2014/main" id="{758AD780-C21A-4746-952A-52B56432B236}"/>
              </a:ext>
            </a:extLst>
          </p:cNvPr>
          <p:cNvSpPr>
            <a:spLocks noGrp="1"/>
          </p:cNvSpPr>
          <p:nvPr>
            <p:ph idx="1"/>
          </p:nvPr>
        </p:nvSpPr>
        <p:spPr>
          <a:xfrm>
            <a:off x="2699791" y="1628800"/>
            <a:ext cx="5946007" cy="4929411"/>
          </a:xfrm>
        </p:spPr>
        <p:txBody>
          <a:bodyPr>
            <a:normAutofit fontScale="85000" lnSpcReduction="20000"/>
          </a:bodyPr>
          <a:lstStyle/>
          <a:p>
            <a:pPr>
              <a:buFont typeface="Wingdings" panose="05000000000000000000" pitchFamily="2" charset="2"/>
              <a:buChar char="ü"/>
            </a:pPr>
            <a:r>
              <a:rPr lang="nl-NL" b="1" dirty="0"/>
              <a:t>Productie</a:t>
            </a:r>
            <a:r>
              <a:rPr lang="nl-NL" dirty="0"/>
              <a:t>: het toevoegen van waarde, gebruikswaarde en of emotionele waarde, door het veranderen of bewust niet veranderen van de fysieke toestand van producten om daarmee voor de mens de gewenste eigenschappen te verkrijgen of te behouden</a:t>
            </a:r>
          </a:p>
          <a:p>
            <a:pPr>
              <a:buFont typeface="Wingdings" panose="05000000000000000000" pitchFamily="2" charset="2"/>
              <a:buChar char="ü"/>
            </a:pPr>
            <a:endParaRPr lang="nl-NL" dirty="0"/>
          </a:p>
          <a:p>
            <a:pPr>
              <a:buFont typeface="Wingdings" panose="05000000000000000000" pitchFamily="2" charset="2"/>
              <a:buChar char="ü"/>
            </a:pPr>
            <a:r>
              <a:rPr lang="nl-NL" b="1" dirty="0"/>
              <a:t>Consumptie</a:t>
            </a:r>
            <a:r>
              <a:rPr lang="nl-NL" dirty="0"/>
              <a:t>: verbruik is het gebruik van goederen en diensten voor behoeftebevrediging. </a:t>
            </a:r>
          </a:p>
          <a:p>
            <a:pPr>
              <a:buFont typeface="Wingdings" panose="05000000000000000000" pitchFamily="2" charset="2"/>
              <a:buChar char="ü"/>
            </a:pPr>
            <a:endParaRPr lang="nl-NL" dirty="0"/>
          </a:p>
          <a:p>
            <a:pPr>
              <a:buFont typeface="Wingdings" panose="05000000000000000000" pitchFamily="2" charset="2"/>
              <a:buChar char="ü"/>
            </a:pPr>
            <a:r>
              <a:rPr lang="nl-NL" b="1" dirty="0"/>
              <a:t>Distributie</a:t>
            </a:r>
            <a:r>
              <a:rPr lang="nl-NL" dirty="0"/>
              <a:t>: betekent onder andere uitdelen, ronddelen, verdeling en verspreiding.</a:t>
            </a:r>
          </a:p>
          <a:p>
            <a:endParaRPr lang="nl-NL" dirty="0"/>
          </a:p>
        </p:txBody>
      </p:sp>
      <p:pic>
        <p:nvPicPr>
          <p:cNvPr id="11266" name="Picture 2" descr="Afbeeldingsresultaat voor productie distributie consumpti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04864"/>
            <a:ext cx="1935662" cy="2938686"/>
          </a:xfrm>
          <a:prstGeom prst="rect">
            <a:avLst/>
          </a:prstGeom>
          <a:noFill/>
          <a:ln w="254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0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gtEl>
                                        <p:attrNameLst>
                                          <p:attrName>style.visibility</p:attrName>
                                        </p:attrNameLst>
                                      </p:cBhvr>
                                      <p:to>
                                        <p:strVal val="visible"/>
                                      </p:to>
                                    </p:set>
                                    <p:anim calcmode="lin" valueType="num">
                                      <p:cBhvr additive="base">
                                        <p:cTn id="25" dur="500" fill="hold"/>
                                        <p:tgtEl>
                                          <p:spTgt spid="11266"/>
                                        </p:tgtEl>
                                        <p:attrNameLst>
                                          <p:attrName>ppt_x</p:attrName>
                                        </p:attrNameLst>
                                      </p:cBhvr>
                                      <p:tavLst>
                                        <p:tav tm="0">
                                          <p:val>
                                            <p:strVal val="#ppt_x"/>
                                          </p:val>
                                        </p:tav>
                                        <p:tav tm="100000">
                                          <p:val>
                                            <p:strVal val="#ppt_x"/>
                                          </p:val>
                                        </p:tav>
                                      </p:tavLst>
                                    </p:anim>
                                    <p:anim calcmode="lin" valueType="num">
                                      <p:cBhvr additive="base">
                                        <p:cTn id="26"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0100BD-E5B8-41C4-84EA-2BDA30DCDAD4}"/>
              </a:ext>
            </a:extLst>
          </p:cNvPr>
          <p:cNvSpPr>
            <a:spLocks noGrp="1"/>
          </p:cNvSpPr>
          <p:nvPr>
            <p:ph type="title"/>
          </p:nvPr>
        </p:nvSpPr>
        <p:spPr/>
        <p:txBody>
          <a:bodyPr/>
          <a:lstStyle/>
          <a:p>
            <a:r>
              <a:rPr lang="nl-NL" dirty="0"/>
              <a:t>Producent en consument</a:t>
            </a:r>
          </a:p>
        </p:txBody>
      </p:sp>
      <p:sp>
        <p:nvSpPr>
          <p:cNvPr id="3" name="Tijdelijke aanduiding voor inhoud 2">
            <a:extLst>
              <a:ext uri="{FF2B5EF4-FFF2-40B4-BE49-F238E27FC236}">
                <a16:creationId xmlns:a16="http://schemas.microsoft.com/office/drawing/2014/main" id="{A16AB9BD-3597-47AC-9E19-3E733A4DD805}"/>
              </a:ext>
            </a:extLst>
          </p:cNvPr>
          <p:cNvSpPr>
            <a:spLocks noGrp="1"/>
          </p:cNvSpPr>
          <p:nvPr>
            <p:ph idx="1"/>
          </p:nvPr>
        </p:nvSpPr>
        <p:spPr>
          <a:xfrm>
            <a:off x="4427984" y="1412776"/>
            <a:ext cx="4402832" cy="4929411"/>
          </a:xfrm>
        </p:spPr>
        <p:txBody>
          <a:bodyPr>
            <a:normAutofit fontScale="62500" lnSpcReduction="20000"/>
          </a:bodyPr>
          <a:lstStyle/>
          <a:p>
            <a:pPr>
              <a:buFont typeface="Wingdings" panose="05000000000000000000" pitchFamily="2" charset="2"/>
              <a:buChar char="ü"/>
            </a:pPr>
            <a:r>
              <a:rPr lang="nl-NL" b="1" dirty="0"/>
              <a:t>Producent</a:t>
            </a:r>
            <a:r>
              <a:rPr lang="nl-NL" dirty="0"/>
              <a:t>:  een persoon, organisatie of bedrijf dat producten of diensten levert. In economische zin is het de persoon of het bedrijf, dat voor de productie daarvan zorgt</a:t>
            </a:r>
          </a:p>
          <a:p>
            <a:pPr>
              <a:buFont typeface="Wingdings" panose="05000000000000000000" pitchFamily="2" charset="2"/>
              <a:buChar char="ü"/>
            </a:pPr>
            <a:endParaRPr lang="nl-NL" dirty="0"/>
          </a:p>
          <a:p>
            <a:pPr>
              <a:buFont typeface="Wingdings" panose="05000000000000000000" pitchFamily="2" charset="2"/>
              <a:buChar char="ü"/>
            </a:pPr>
            <a:r>
              <a:rPr lang="nl-NL" b="1" dirty="0"/>
              <a:t>Consument</a:t>
            </a:r>
            <a:r>
              <a:rPr lang="nl-NL" dirty="0"/>
              <a:t>: gebruiker of verbruiker is een persoon of huishouden, die goederen en diensten consumeren (gebruiken/verbruiken) die worden geproduceerd in de economie</a:t>
            </a:r>
          </a:p>
          <a:p>
            <a:pPr>
              <a:buFont typeface="Wingdings" panose="05000000000000000000" pitchFamily="2" charset="2"/>
              <a:buChar char="ü"/>
            </a:pPr>
            <a:endParaRPr lang="nl-NL" dirty="0"/>
          </a:p>
          <a:p>
            <a:pPr>
              <a:buFont typeface="Wingdings" panose="05000000000000000000" pitchFamily="2" charset="2"/>
              <a:buChar char="ü"/>
            </a:pPr>
            <a:r>
              <a:rPr lang="nl-NL" b="1" dirty="0"/>
              <a:t>Gebruik</a:t>
            </a:r>
            <a:r>
              <a:rPr lang="nl-NL" dirty="0"/>
              <a:t>: meerdere malen toepasbaar (tractor)</a:t>
            </a:r>
          </a:p>
          <a:p>
            <a:pPr>
              <a:buFont typeface="Wingdings" panose="05000000000000000000" pitchFamily="2" charset="2"/>
              <a:buChar char="ü"/>
            </a:pPr>
            <a:endParaRPr lang="nl-NL" dirty="0"/>
          </a:p>
          <a:p>
            <a:pPr>
              <a:buFont typeface="Wingdings" panose="05000000000000000000" pitchFamily="2" charset="2"/>
              <a:buChar char="ü"/>
            </a:pPr>
            <a:r>
              <a:rPr lang="nl-NL" b="1" dirty="0"/>
              <a:t>Verbruik</a:t>
            </a:r>
            <a:r>
              <a:rPr lang="nl-NL" dirty="0"/>
              <a:t>: eenmaal toepasbaar (diesel)</a:t>
            </a:r>
          </a:p>
        </p:txBody>
      </p:sp>
      <p:pic>
        <p:nvPicPr>
          <p:cNvPr id="12292" name="Picture 4" descr="Gerelateerde afbeelding"/>
          <p:cNvPicPr>
            <a:picLocks noChangeAspect="1" noChangeArrowheads="1"/>
          </p:cNvPicPr>
          <p:nvPr/>
        </p:nvPicPr>
        <p:blipFill rotWithShape="1">
          <a:blip r:embed="rId2">
            <a:extLst>
              <a:ext uri="{28A0092B-C50C-407E-A947-70E740481C1C}">
                <a14:useLocalDpi xmlns:a14="http://schemas.microsoft.com/office/drawing/2010/main" val="0"/>
              </a:ext>
            </a:extLst>
          </a:blip>
          <a:srcRect t="-1" r="75962" b="26472"/>
          <a:stretch/>
        </p:blipFill>
        <p:spPr bwMode="auto">
          <a:xfrm>
            <a:off x="1619672" y="1412776"/>
            <a:ext cx="2304256" cy="4045322"/>
          </a:xfrm>
          <a:prstGeom prst="rect">
            <a:avLst/>
          </a:prstGeom>
          <a:noFill/>
          <a:ln w="254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98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292"/>
                                        </p:tgtEl>
                                        <p:attrNameLst>
                                          <p:attrName>style.visibility</p:attrName>
                                        </p:attrNameLst>
                                      </p:cBhvr>
                                      <p:to>
                                        <p:strVal val="visible"/>
                                      </p:to>
                                    </p:set>
                                    <p:anim calcmode="lin" valueType="num">
                                      <p:cBhvr additive="base">
                                        <p:cTn id="31" dur="500" fill="hold"/>
                                        <p:tgtEl>
                                          <p:spTgt spid="12292"/>
                                        </p:tgtEl>
                                        <p:attrNameLst>
                                          <p:attrName>ppt_x</p:attrName>
                                        </p:attrNameLst>
                                      </p:cBhvr>
                                      <p:tavLst>
                                        <p:tav tm="0">
                                          <p:val>
                                            <p:strVal val="#ppt_x"/>
                                          </p:val>
                                        </p:tav>
                                        <p:tav tm="100000">
                                          <p:val>
                                            <p:strVal val="#ppt_x"/>
                                          </p:val>
                                        </p:tav>
                                      </p:tavLst>
                                    </p:anim>
                                    <p:anim calcmode="lin" valueType="num">
                                      <p:cBhvr additive="base">
                                        <p:cTn id="32" dur="500" fill="hold"/>
                                        <p:tgtEl>
                                          <p:spTgt spid="122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Schaarste</a:t>
            </a:r>
            <a:endParaRPr lang="nl-NL" dirty="0"/>
          </a:p>
        </p:txBody>
      </p:sp>
      <p:sp>
        <p:nvSpPr>
          <p:cNvPr id="3" name="Tijdelijke aanduiding voor inhoud 2"/>
          <p:cNvSpPr>
            <a:spLocks noGrp="1"/>
          </p:cNvSpPr>
          <p:nvPr>
            <p:ph idx="1"/>
          </p:nvPr>
        </p:nvSpPr>
        <p:spPr/>
        <p:txBody>
          <a:bodyPr/>
          <a:lstStyle/>
          <a:p>
            <a:r>
              <a:rPr lang="nl-NL" dirty="0"/>
              <a:t>B</a:t>
            </a:r>
            <a:r>
              <a:rPr lang="nl-NL" dirty="0" smtClean="0"/>
              <a:t>eschikbare middelen zijn toereikend t.o.v. de behoeften</a:t>
            </a:r>
          </a:p>
          <a:p>
            <a:r>
              <a:rPr lang="nl-NL" dirty="0" smtClean="0"/>
              <a:t>Als er </a:t>
            </a:r>
            <a:r>
              <a:rPr lang="nl-NL" b="1" dirty="0" smtClean="0"/>
              <a:t>productiefactoren</a:t>
            </a:r>
            <a:r>
              <a:rPr lang="nl-NL" dirty="0" smtClean="0"/>
              <a:t> nodig zijn om een goed te produceren zijn ze schaars ……..</a:t>
            </a:r>
          </a:p>
          <a:p>
            <a:r>
              <a:rPr lang="nl-NL" dirty="0" smtClean="0"/>
              <a:t>Productiefactoren:</a:t>
            </a:r>
          </a:p>
          <a:p>
            <a:pPr lvl="1">
              <a:buFont typeface="Wingdings" panose="05000000000000000000" pitchFamily="2" charset="2"/>
              <a:buChar char="Ø"/>
            </a:pPr>
            <a:r>
              <a:rPr lang="nl-NL" dirty="0" smtClean="0"/>
              <a:t>Kapitaal</a:t>
            </a:r>
          </a:p>
          <a:p>
            <a:pPr lvl="1">
              <a:buFont typeface="Wingdings" panose="05000000000000000000" pitchFamily="2" charset="2"/>
              <a:buChar char="Ø"/>
            </a:pPr>
            <a:r>
              <a:rPr lang="nl-NL" dirty="0" smtClean="0"/>
              <a:t>Arbeid</a:t>
            </a:r>
          </a:p>
          <a:p>
            <a:pPr lvl="1">
              <a:buFont typeface="Wingdings" panose="05000000000000000000" pitchFamily="2" charset="2"/>
              <a:buChar char="Ø"/>
            </a:pPr>
            <a:r>
              <a:rPr lang="nl-NL" dirty="0" smtClean="0"/>
              <a:t>Grond (Natuur)</a:t>
            </a:r>
          </a:p>
          <a:p>
            <a:pPr lvl="1">
              <a:buFont typeface="Wingdings" panose="05000000000000000000" pitchFamily="2" charset="2"/>
              <a:buChar char="Ø"/>
            </a:pPr>
            <a:r>
              <a:rPr lang="nl-NL" dirty="0" smtClean="0"/>
              <a:t>Ondernemerschap</a:t>
            </a:r>
          </a:p>
          <a:p>
            <a:pPr lvl="1">
              <a:buFont typeface="Wingdings" panose="05000000000000000000" pitchFamily="2" charset="2"/>
              <a:buChar char="Ø"/>
            </a:pPr>
            <a:endParaRPr lang="nl-NL" dirty="0" smtClean="0"/>
          </a:p>
          <a:p>
            <a:endParaRPr lang="nl-NL" dirty="0" smtClean="0"/>
          </a:p>
          <a:p>
            <a:endParaRPr lang="nl-NL" dirty="0"/>
          </a:p>
        </p:txBody>
      </p:sp>
      <p:pic>
        <p:nvPicPr>
          <p:cNvPr id="9222" name="Picture 6" descr="Afbeeldingsresultaat voor kano teke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5157192"/>
            <a:ext cx="266700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70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p:txBody>
          <a:bodyPr>
            <a:normAutofit/>
          </a:bodyPr>
          <a:lstStyle/>
          <a:p>
            <a:pPr marL="514350" indent="-514350">
              <a:buFont typeface="+mj-lt"/>
              <a:buAutoNum type="arabicPeriod"/>
            </a:pPr>
            <a:r>
              <a:rPr lang="nl-NL" sz="2400" dirty="0" smtClean="0"/>
              <a:t>Geef een omschrijving en een voorbeeld van:</a:t>
            </a:r>
          </a:p>
          <a:p>
            <a:pPr lvl="1">
              <a:buFont typeface="Wingdings" panose="05000000000000000000" pitchFamily="2" charset="2"/>
              <a:buChar char="Ø"/>
            </a:pPr>
            <a:r>
              <a:rPr lang="nl-NL" sz="2000" dirty="0" smtClean="0"/>
              <a:t>Eindproduct</a:t>
            </a:r>
          </a:p>
          <a:p>
            <a:pPr lvl="1">
              <a:buFont typeface="Wingdings" panose="05000000000000000000" pitchFamily="2" charset="2"/>
              <a:buChar char="Ø"/>
            </a:pPr>
            <a:r>
              <a:rPr lang="nl-NL" sz="2000" dirty="0" smtClean="0"/>
              <a:t>Halffabricaat</a:t>
            </a:r>
          </a:p>
          <a:p>
            <a:pPr lvl="1">
              <a:buFont typeface="Wingdings" panose="05000000000000000000" pitchFamily="2" charset="2"/>
              <a:buChar char="Ø"/>
            </a:pPr>
            <a:r>
              <a:rPr lang="nl-NL" sz="2000" dirty="0" smtClean="0"/>
              <a:t>Bijproduct</a:t>
            </a:r>
            <a:endParaRPr lang="nl-NL" sz="2000" dirty="0"/>
          </a:p>
        </p:txBody>
      </p:sp>
    </p:spTree>
    <p:extLst>
      <p:ext uri="{BB962C8B-B14F-4D97-AF65-F5344CB8AC3E}">
        <p14:creationId xmlns:p14="http://schemas.microsoft.com/office/powerpoint/2010/main" val="1082708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Einproduct-halffabricaat-bijproduct</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400" b="1" u="sng" dirty="0" smtClean="0"/>
              <a:t>Eindproduct:</a:t>
            </a:r>
          </a:p>
          <a:p>
            <a:pPr lvl="1">
              <a:buFont typeface="Wingdings" panose="05000000000000000000" pitchFamily="2" charset="2"/>
              <a:buChar char="ü"/>
            </a:pPr>
            <a:r>
              <a:rPr lang="nl-NL" sz="1600" dirty="0"/>
              <a:t>Wat na een aantal bewerkingen verkregen wordt. De voor de klant bestemde product. </a:t>
            </a:r>
            <a:endParaRPr lang="nl-NL" sz="1600" dirty="0" smtClean="0"/>
          </a:p>
          <a:p>
            <a:pPr lvl="1">
              <a:buFont typeface="Wingdings" panose="05000000000000000000" pitchFamily="2" charset="2"/>
              <a:buChar char="ü"/>
            </a:pPr>
            <a:r>
              <a:rPr lang="nl-NL" sz="1600" dirty="0"/>
              <a:t>Het einde van de productiekolom. Het uiteindelijke product dat de weg </a:t>
            </a:r>
            <a:r>
              <a:rPr lang="nl-NL" sz="1600" dirty="0" smtClean="0"/>
              <a:t>grondstof-halffabricaat-eindproduct </a:t>
            </a:r>
            <a:r>
              <a:rPr lang="nl-NL" sz="1600" dirty="0"/>
              <a:t>heeft doorlopen</a:t>
            </a:r>
            <a:r>
              <a:rPr lang="nl-NL" sz="1600" dirty="0" smtClean="0"/>
              <a:t>.</a:t>
            </a:r>
          </a:p>
          <a:p>
            <a:pPr lvl="1">
              <a:buFont typeface="Wingdings" panose="05000000000000000000" pitchFamily="2" charset="2"/>
              <a:buChar char="ü"/>
            </a:pPr>
            <a:r>
              <a:rPr lang="nl-NL" sz="1600" dirty="0"/>
              <a:t>Een product die klaar voor gebruik </a:t>
            </a:r>
            <a:r>
              <a:rPr lang="nl-NL" sz="1600" dirty="0" smtClean="0"/>
              <a:t>is.</a:t>
            </a:r>
          </a:p>
          <a:p>
            <a:pPr marL="457200" lvl="1" indent="0">
              <a:buNone/>
            </a:pPr>
            <a:endParaRPr lang="nl-NL" sz="1600" dirty="0"/>
          </a:p>
          <a:p>
            <a:pPr marL="57150" indent="0">
              <a:buNone/>
            </a:pPr>
            <a:r>
              <a:rPr lang="nl-NL" sz="2400" b="1" u="sng" dirty="0" smtClean="0"/>
              <a:t>Halffabricaat:</a:t>
            </a:r>
          </a:p>
          <a:p>
            <a:pPr lvl="1">
              <a:buFont typeface="Wingdings" panose="05000000000000000000" pitchFamily="2" charset="2"/>
              <a:buChar char="ü"/>
            </a:pPr>
            <a:r>
              <a:rPr lang="nl-NL" sz="1600" dirty="0"/>
              <a:t>Het halffabricaat is een product dat al bewerkt is, maar nog niet af. Om van een halffabricaat een eindproduct te maken, moeten nog één of meerdere bewerkingsslagen worden gedaan</a:t>
            </a:r>
            <a:r>
              <a:rPr lang="nl-NL" sz="1600" dirty="0" smtClean="0"/>
              <a:t>.</a:t>
            </a:r>
          </a:p>
          <a:p>
            <a:pPr marL="57150" indent="0">
              <a:buNone/>
            </a:pPr>
            <a:endParaRPr lang="nl-NL" sz="1600" dirty="0"/>
          </a:p>
          <a:p>
            <a:pPr marL="57150" indent="0">
              <a:buNone/>
            </a:pPr>
            <a:r>
              <a:rPr lang="nl-NL" sz="2400" b="1" u="sng" dirty="0" smtClean="0"/>
              <a:t>Bijproduct:</a:t>
            </a:r>
          </a:p>
          <a:p>
            <a:pPr marL="514350" indent="-457200">
              <a:buFont typeface="Wingdings" panose="05000000000000000000" pitchFamily="2" charset="2"/>
              <a:buChar char="ü"/>
            </a:pPr>
            <a:r>
              <a:rPr lang="nl-NL" sz="1700" dirty="0"/>
              <a:t>Product dat ongewild ontstaat naast het hoofdproduct, zoals een afvalproduct.</a:t>
            </a:r>
            <a:endParaRPr lang="nl-NL" sz="1700" dirty="0" smtClean="0"/>
          </a:p>
        </p:txBody>
      </p:sp>
    </p:spTree>
    <p:extLst>
      <p:ext uri="{BB962C8B-B14F-4D97-AF65-F5344CB8AC3E}">
        <p14:creationId xmlns:p14="http://schemas.microsoft.com/office/powerpoint/2010/main" val="1407756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lgemene powerpoint Sterk Merk 2014-2015.pptx" id="{00CBBA46-BF44-41D2-ACA5-835B31DC845C}" vid="{90BE0B73-40E1-4A2C-AA6C-067AE43913A1}"/>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Algemene powerpoint Sterk Merk 2014-2015</Template>
  <TotalTime>5434</TotalTime>
  <Words>310</Words>
  <Application>Microsoft Office PowerPoint</Application>
  <PresentationFormat>Diavoorstelling (4:3)</PresentationFormat>
  <Paragraphs>57</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Bodoni MT</vt:lpstr>
      <vt:lpstr>Calibri</vt:lpstr>
      <vt:lpstr>Wingdings</vt:lpstr>
      <vt:lpstr>Kantoorthema</vt:lpstr>
      <vt:lpstr>PowerPoint-presentatie</vt:lpstr>
      <vt:lpstr>Vraag</vt:lpstr>
      <vt:lpstr>Vragen</vt:lpstr>
      <vt:lpstr>Productie, Consumptie, Distributie</vt:lpstr>
      <vt:lpstr>Producent en consument</vt:lpstr>
      <vt:lpstr>Schaarste</vt:lpstr>
      <vt:lpstr>Vragen</vt:lpstr>
      <vt:lpstr>Einproduct-halffabricaat-bijproduct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Noortje Wijnstok</dc:creator>
  <cp:lastModifiedBy>Wim Vugteveen</cp:lastModifiedBy>
  <cp:revision>150</cp:revision>
  <cp:lastPrinted>2017-10-05T08:12:32Z</cp:lastPrinted>
  <dcterms:created xsi:type="dcterms:W3CDTF">2016-01-26T10:40:10Z</dcterms:created>
  <dcterms:modified xsi:type="dcterms:W3CDTF">2019-05-07T06:34:58Z</dcterms:modified>
</cp:coreProperties>
</file>